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9" r:id="rId4"/>
    <p:sldId id="260" r:id="rId5"/>
    <p:sldId id="268" r:id="rId6"/>
    <p:sldId id="258" r:id="rId7"/>
    <p:sldId id="269" r:id="rId8"/>
    <p:sldId id="263" r:id="rId9"/>
    <p:sldId id="265" r:id="rId10"/>
    <p:sldId id="262" r:id="rId11"/>
    <p:sldId id="261" r:id="rId12"/>
    <p:sldId id="27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7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6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4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2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7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BB917-2665-4DBE-9E6A-7E7259272A12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9C42-B9A3-481C-928D-DF2644A9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23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89B6A6-E2D9-4B1D-A3A8-78984A810EA6}"/>
              </a:ext>
            </a:extLst>
          </p:cNvPr>
          <p:cNvSpPr txBox="1">
            <a:spLocks/>
          </p:cNvSpPr>
          <p:nvPr/>
        </p:nvSpPr>
        <p:spPr>
          <a:xfrm>
            <a:off x="9037982" y="487207"/>
            <a:ext cx="3154018" cy="318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Ngày cập nhật: 26/02/2025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667996-02DC-483B-B073-D3B21E39A30F}"/>
              </a:ext>
            </a:extLst>
          </p:cNvPr>
          <p:cNvSpPr txBox="1">
            <a:spLocks/>
          </p:cNvSpPr>
          <p:nvPr/>
        </p:nvSpPr>
        <p:spPr>
          <a:xfrm>
            <a:off x="0" y="805260"/>
            <a:ext cx="2033230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 độ thực hiện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1A2B65-8BD9-4D70-A1C0-FE1EF9F9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4231" y="1179447"/>
            <a:ext cx="8382214" cy="5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3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D808B1-87FA-4C14-80F5-5F9AC1199232}"/>
              </a:ext>
            </a:extLst>
          </p:cNvPr>
          <p:cNvSpPr txBox="1">
            <a:spLocks/>
          </p:cNvSpPr>
          <p:nvPr/>
        </p:nvSpPr>
        <p:spPr>
          <a:xfrm>
            <a:off x="-1" y="976007"/>
            <a:ext cx="3657601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 trình hoạt động của hệ thống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B2F804-6AD8-4E9D-B9E8-AE8619ADF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692" y="1838994"/>
            <a:ext cx="99822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CEA02E0-1B81-4D0C-883E-8605838B6D40}"/>
              </a:ext>
            </a:extLst>
          </p:cNvPr>
          <p:cNvSpPr txBox="1">
            <a:spLocks/>
          </p:cNvSpPr>
          <p:nvPr/>
        </p:nvSpPr>
        <p:spPr>
          <a:xfrm>
            <a:off x="-1" y="976007"/>
            <a:ext cx="3996268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vi-VN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đồ nối dây module ESP32-INA219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0FEE3B-33C6-4628-BFB4-79386A5E9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1110" y="1574035"/>
            <a:ext cx="9369777" cy="51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0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CEA02E0-1B81-4D0C-883E-8605838B6D40}"/>
              </a:ext>
            </a:extLst>
          </p:cNvPr>
          <p:cNvSpPr txBox="1">
            <a:spLocks/>
          </p:cNvSpPr>
          <p:nvPr/>
        </p:nvSpPr>
        <p:spPr>
          <a:xfrm>
            <a:off x="0" y="784096"/>
            <a:ext cx="4967112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Mạch kẹp điện áp âm (Negative Clamp Circuit)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D87394-EE81-4052-A65A-3E99A590870F}"/>
              </a:ext>
            </a:extLst>
          </p:cNvPr>
          <p:cNvSpPr txBox="1">
            <a:spLocks/>
          </p:cNvSpPr>
          <p:nvPr/>
        </p:nvSpPr>
        <p:spPr>
          <a:xfrm>
            <a:off x="152155" y="1158283"/>
            <a:ext cx="6745356" cy="1381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Mục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tiêu của mạch: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Ngăn điện áp âm: Bảo vệ thiết bị đầu vào (INA219) khi tín hiệu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từ wrist strap monitor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xuống dưới 0 V (–6 V).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Giữ điện áp dương an toàn: Cho phép tín hiệu dương (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4,25 V) đi qua mà không gây hỏng hóc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INA219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DF1790-3F15-4099-A944-DB4C6738D4EB}"/>
              </a:ext>
            </a:extLst>
          </p:cNvPr>
          <p:cNvSpPr txBox="1">
            <a:spLocks/>
          </p:cNvSpPr>
          <p:nvPr/>
        </p:nvSpPr>
        <p:spPr>
          <a:xfrm>
            <a:off x="152155" y="2539671"/>
            <a:ext cx="5350933" cy="2142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Linh kiện sử dụng: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Điện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trở nối tiếp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 k</a:t>
            </a:r>
            <a:r>
              <a:rPr lang="el-GR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Ω):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hạn dòng khi xảy ra điện áp âm, tránh hư hỏng diode hoặc linh kiện.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Tạo mạch RC (lọc nhiễu) khi kết hợp với tụ điện.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Diode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kẹp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(1N5819 Schottky):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Lắp ngược chiều (cathode hướng về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chân pin wrist strap monitor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anode về mass).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Kẹp điện áp xuống gần 0 V khi tín hiệu âm xuất hiện, bảo vệ INA219.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Tụ Điện (100 nF):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Đấu song song với đầu đo và mass, sau điện trở.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Giúp lọc nhiễu tần số cao, tạo mạch RC cùng điện trở.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95629-C906-45ED-8EE3-81762C3DE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27" y="1158283"/>
            <a:ext cx="3666407" cy="244149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1E12539-DA48-4880-A8B1-472F92F72E6E}"/>
              </a:ext>
            </a:extLst>
          </p:cNvPr>
          <p:cNvSpPr txBox="1">
            <a:spLocks/>
          </p:cNvSpPr>
          <p:nvPr/>
        </p:nvSpPr>
        <p:spPr>
          <a:xfrm>
            <a:off x="152154" y="4834336"/>
            <a:ext cx="5350933" cy="1910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Nguyên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 hoạt động: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 hiệu d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 V → +4,25 V):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Diode không dẫn (reverse-biased), tín hiệu đi tới INA219 gần như nguyên vẹn.Tụ điện giúp giảm nhiễu, tạo tín hiệu sạch hơn.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tín hiệu âm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(xuống đến –6 V):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Diode dẫn (forward-biased), kéo điểm đo về ~0 V, ngăn không cho điện áp âm lớn đi vào INA219.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Dòng âm bị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xả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xuống mass thông qua điện trở và diode.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E15467-023A-4AEA-BF33-FBEFE79ABD52}"/>
              </a:ext>
            </a:extLst>
          </p:cNvPr>
          <p:cNvSpPr txBox="1">
            <a:spLocks/>
          </p:cNvSpPr>
          <p:nvPr/>
        </p:nvSpPr>
        <p:spPr>
          <a:xfrm>
            <a:off x="5939198" y="3611129"/>
            <a:ext cx="5609336" cy="1460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Ưu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điểm và hạn chế: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Ưu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điểm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Bảo vệ thiết bị đo khỏi điện áp âm quá mức.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kế đơn giản.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 thể thêm tụ điện để lọc nhiễu.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Hạn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chế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Mất thông tin về pha âm (mạch chỉ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kẹp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về gần 0 V, không ghi nhận phần âm).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 một sụt áp nhỏ qua điện trở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4D68071-BD1F-4CC1-88B1-4E7066648A83}"/>
              </a:ext>
            </a:extLst>
          </p:cNvPr>
          <p:cNvSpPr txBox="1">
            <a:spLocks/>
          </p:cNvSpPr>
          <p:nvPr/>
        </p:nvSpPr>
        <p:spPr>
          <a:xfrm>
            <a:off x="5939198" y="5101036"/>
            <a:ext cx="5609336" cy="1232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Điện áp sụt của 1N5819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Mức điện áp sụt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nằm trong khoảng 0,2–0,4 V tùy theo dòng điện.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Nếu đầu vào đạt 4,25 V, điện áp sau diode có thể ở khoảng 3,85–4,05 V khi đi vào INA219.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vi-V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 gian đáp ứng (RC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constant</a:t>
            </a:r>
            <a:r>
              <a:rPr lang="vi-V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Với điện trở 1 k</a:t>
            </a:r>
            <a:r>
              <a:rPr lang="el-GR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Ω 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nối tiếp và tụ điện 100 nF kẹp xuống mass, hằng số thời gian (RC) l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</a:t>
            </a:r>
            <a:r>
              <a:rPr lang="el-GR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100μ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5764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CEA02E0-1B81-4D0C-883E-8605838B6D40}"/>
              </a:ext>
            </a:extLst>
          </p:cNvPr>
          <p:cNvSpPr txBox="1">
            <a:spLocks/>
          </p:cNvSpPr>
          <p:nvPr/>
        </p:nvSpPr>
        <p:spPr>
          <a:xfrm>
            <a:off x="-1" y="976007"/>
            <a:ext cx="7857068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</a:t>
            </a:r>
            <a:r>
              <a:rPr lang="vi-VN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 án chế tạo thiết bị đọc dữ liệu (điện áp) từ wrist strap monitor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37FF4ED-EFBD-45CD-BA2B-CE4C70411CF7}"/>
              </a:ext>
            </a:extLst>
          </p:cNvPr>
          <p:cNvSpPr txBox="1">
            <a:spLocks/>
          </p:cNvSpPr>
          <p:nvPr/>
        </p:nvSpPr>
        <p:spPr>
          <a:xfrm>
            <a:off x="152155" y="1497028"/>
            <a:ext cx="9020926" cy="2217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Chuẩn kết nối giữa module ESP32 và module INA219: I2C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- 1 module ESP32 kết nối đ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 tối đa 128 thiết bị qua chuẩn I2C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Dựa trên thực tế hiện tr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ờng: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Chế tạo thiết bị đọc dữ liệu dạng đ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 (1 module ESP32, 1 module INA219,) dùng cho 1 wrist strap monitor, dùng tại địa điểm lắp đặt có 1 ng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ời thao tác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Chế tạo hub đọc dữ liệu cho nhiều wrist strap monitor (1 module ESP32, tối thiểu 10 module INA219), dùng tại địa điểm lắp đặt dạng line có nhiều ng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ời thao tác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24096CF-5B72-46E4-A39B-3AA57E06B5BB}"/>
              </a:ext>
            </a:extLst>
          </p:cNvPr>
          <p:cNvSpPr txBox="1">
            <a:spLocks/>
          </p:cNvSpPr>
          <p:nvPr/>
        </p:nvSpPr>
        <p:spPr>
          <a:xfrm>
            <a:off x="0" y="4018363"/>
            <a:ext cx="5689600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Ghi chú về dữ liệu (điện áp) từ wrist strap monitor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BEB862-69FF-4EBE-AF59-EBF0B4DFEF47}"/>
              </a:ext>
            </a:extLst>
          </p:cNvPr>
          <p:cNvSpPr txBox="1">
            <a:spLocks/>
          </p:cNvSpPr>
          <p:nvPr/>
        </p:nvSpPr>
        <p:spPr>
          <a:xfrm>
            <a:off x="152155" y="4392550"/>
            <a:ext cx="9020926" cy="1989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Dữ liệu điện áp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xuất ra từ wrist strap monitor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bao gồm giá trị âm và d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Cảm biến điện áp INA219 chỉ đo đ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 giá trị điện áp d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 (phạm vi đo -0.3V đến +26V)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Nếu không tìm ra ph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 án đo giá trị điện áp âm, sẽ chỉ sử dụng duy nhất 1 cảm biến INA219 để xác định việc đeo/không đeo vòng xả tĩnh điện, thông qua 1 chân pin từ cổng RJ11 của wrist strap monitor (xuất tín hiệu +4.25V khi đeo vòng và -6.0V khi không đeo vòng)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 Ph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 án sử dụng 1 cảm biến INA219 sẽ đi kèm 1 mạch kẹp điện áp d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ơng để ngăn tín hiệu điện áp âm v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ợt mức đi vào gây h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hại cảm biến</a:t>
            </a:r>
          </a:p>
        </p:txBody>
      </p:sp>
    </p:spTree>
    <p:extLst>
      <p:ext uri="{BB962C8B-B14F-4D97-AF65-F5344CB8AC3E}">
        <p14:creationId xmlns:p14="http://schemas.microsoft.com/office/powerpoint/2010/main" val="233030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667996-02DC-483B-B073-D3B21E39A30F}"/>
              </a:ext>
            </a:extLst>
          </p:cNvPr>
          <p:cNvSpPr txBox="1">
            <a:spLocks/>
          </p:cNvSpPr>
          <p:nvPr/>
        </p:nvSpPr>
        <p:spPr>
          <a:xfrm>
            <a:off x="0" y="805260"/>
            <a:ext cx="2033230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 độ thực hiện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FA864D7-6653-4EDB-B883-D0879B62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53642"/>
            <a:ext cx="12192000" cy="37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0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323CAF-EA09-4CFB-AA29-5B451807B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65466"/>
              </p:ext>
            </p:extLst>
          </p:nvPr>
        </p:nvGraphicFramePr>
        <p:xfrm>
          <a:off x="152155" y="1179447"/>
          <a:ext cx="11870512" cy="186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067">
                  <a:extLst>
                    <a:ext uri="{9D8B030D-6E8A-4147-A177-3AD203B41FA5}">
                      <a16:colId xmlns:a16="http://schemas.microsoft.com/office/drawing/2014/main" val="3999244456"/>
                    </a:ext>
                  </a:extLst>
                </a:gridCol>
                <a:gridCol w="1682045">
                  <a:extLst>
                    <a:ext uri="{9D8B030D-6E8A-4147-A177-3AD203B41FA5}">
                      <a16:colId xmlns:a16="http://schemas.microsoft.com/office/drawing/2014/main" val="2388194019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804078144"/>
                    </a:ext>
                  </a:extLst>
                </a:gridCol>
              </a:tblGrid>
              <a:tr h="37397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Ghi chú trong quá trình phát triển dự án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60501"/>
                  </a:ext>
                </a:extLst>
              </a:tr>
              <a:tr h="373972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Nội dung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Thời gian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Ghi chú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259172"/>
                  </a:ext>
                </a:extLst>
              </a:tr>
              <a:tr h="373972">
                <a:tc>
                  <a:txBody>
                    <a:bodyPr/>
                    <a:lstStyle/>
                    <a:p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022684"/>
                  </a:ext>
                </a:extLst>
              </a:tr>
              <a:tr h="373972">
                <a:tc>
                  <a:txBody>
                    <a:bodyPr/>
                    <a:lstStyle/>
                    <a:p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887496"/>
                  </a:ext>
                </a:extLst>
              </a:tr>
              <a:tr h="373972">
                <a:tc>
                  <a:txBody>
                    <a:bodyPr/>
                    <a:lstStyle/>
                    <a:p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96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52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1F394C6-CC0E-4601-A55A-EEEC7A3AD2DF}"/>
              </a:ext>
            </a:extLst>
          </p:cNvPr>
          <p:cNvSpPr txBox="1">
            <a:spLocks/>
          </p:cNvSpPr>
          <p:nvPr/>
        </p:nvSpPr>
        <p:spPr>
          <a:xfrm>
            <a:off x="0" y="1142778"/>
            <a:ext cx="2291644" cy="41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Mục đích hệ thống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445BA-549D-44B5-9B25-9E9D66F7E84B}"/>
              </a:ext>
            </a:extLst>
          </p:cNvPr>
          <p:cNvSpPr txBox="1"/>
          <p:nvPr/>
        </p:nvSpPr>
        <p:spPr>
          <a:xfrm>
            <a:off x="214488" y="1627272"/>
            <a:ext cx="7123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Theo dõi từ xa việc đeo/không đeo vòng xả tĩnh điện của ng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ời thao tác tại hiện tr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35FF70-0035-44BA-9BAC-9CC3523020D1}"/>
              </a:ext>
            </a:extLst>
          </p:cNvPr>
          <p:cNvSpPr txBox="1">
            <a:spLocks/>
          </p:cNvSpPr>
          <p:nvPr/>
        </p:nvSpPr>
        <p:spPr>
          <a:xfrm>
            <a:off x="0" y="3628229"/>
            <a:ext cx="2133600" cy="41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Yêu cầu hệ thống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E61E3-8F2B-4151-98A0-B251D62BF574}"/>
              </a:ext>
            </a:extLst>
          </p:cNvPr>
          <p:cNvSpPr txBox="1"/>
          <p:nvPr/>
        </p:nvSpPr>
        <p:spPr>
          <a:xfrm>
            <a:off x="214485" y="4031600"/>
            <a:ext cx="8161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Lấy đ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 dữ liệu ra từ hộp giám sát vòng xả tĩnh điện, với 2 trạng thái: Đeo hoặc không đeo vòng xả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26DC6-3F59-4D6D-B34D-4961D3487928}"/>
              </a:ext>
            </a:extLst>
          </p:cNvPr>
          <p:cNvSpPr txBox="1"/>
          <p:nvPr/>
        </p:nvSpPr>
        <p:spPr>
          <a:xfrm>
            <a:off x="214485" y="4444970"/>
            <a:ext cx="667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 phần mềm/trang web để theo dõi vị trí gắn các hộp giám sát vòng xả tĩnh điện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3CBFC-9E4C-455A-8FB9-A290892E141B}"/>
              </a:ext>
            </a:extLst>
          </p:cNvPr>
          <p:cNvSpPr txBox="1"/>
          <p:nvPr/>
        </p:nvSpPr>
        <p:spPr>
          <a:xfrm>
            <a:off x="214485" y="4852820"/>
            <a:ext cx="1184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Phần mềm/trang web phải hiển thị đ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 trạng thái đeo/không đeo vòng xả tĩnh điện của ng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ời thao tác ở hiện tr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ờng, ứng với từng hộp giám sát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E9888-43CE-4C68-ABFA-A9421C54DE0A}"/>
              </a:ext>
            </a:extLst>
          </p:cNvPr>
          <p:cNvSpPr txBox="1"/>
          <p:nvPr/>
        </p:nvSpPr>
        <p:spPr>
          <a:xfrm>
            <a:off x="214486" y="5260670"/>
            <a:ext cx="4651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 thống phải cho phép thêm mới, xóa các hộp giám sát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33A45-EC18-4E75-8FC8-BA7786170FEB}"/>
              </a:ext>
            </a:extLst>
          </p:cNvPr>
          <p:cNvSpPr txBox="1"/>
          <p:nvPr/>
        </p:nvSpPr>
        <p:spPr>
          <a:xfrm>
            <a:off x="214485" y="5674832"/>
            <a:ext cx="530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 liệu giám sát phải đ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 cập nhật tự động, theo thời gian thực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15913-AE73-4960-995F-A414A3B51223}"/>
              </a:ext>
            </a:extLst>
          </p:cNvPr>
          <p:cNvSpPr txBox="1"/>
          <p:nvPr/>
        </p:nvSpPr>
        <p:spPr>
          <a:xfrm>
            <a:off x="214485" y="6088138"/>
            <a:ext cx="992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Hệ thống cảnh báo tự động khi phát hiện không đeo vòng xả trong ca làm việc, với thời gian ca làm đ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ợc cho phép cài đặt</a:t>
            </a:r>
          </a:p>
        </p:txBody>
      </p:sp>
    </p:spTree>
    <p:extLst>
      <p:ext uri="{BB962C8B-B14F-4D97-AF65-F5344CB8AC3E}">
        <p14:creationId xmlns:p14="http://schemas.microsoft.com/office/powerpoint/2010/main" val="313943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1F394C6-CC0E-4601-A55A-EEEC7A3AD2DF}"/>
              </a:ext>
            </a:extLst>
          </p:cNvPr>
          <p:cNvSpPr txBox="1">
            <a:spLocks/>
          </p:cNvSpPr>
          <p:nvPr/>
        </p:nvSpPr>
        <p:spPr>
          <a:xfrm>
            <a:off x="0" y="1142778"/>
            <a:ext cx="2291644" cy="413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Wrist Strap Monitor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445BA-549D-44B5-9B25-9E9D66F7E84B}"/>
              </a:ext>
            </a:extLst>
          </p:cNvPr>
          <p:cNvSpPr txBox="1"/>
          <p:nvPr/>
        </p:nvSpPr>
        <p:spPr>
          <a:xfrm>
            <a:off x="214488" y="1519985"/>
            <a:ext cx="58471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 tin thiết bị:</a:t>
            </a:r>
          </a:p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Nhà sản xuất: CANMAX</a:t>
            </a:r>
            <a:b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ơ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chế hoạt động:</a:t>
            </a:r>
            <a:b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Tự kiểm tra kết nối với vòng xả tĩnh điện, nếu ch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kết nối vòng với ng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ời thao tác, phát tín hiệu đèn và còi</a:t>
            </a:r>
          </a:p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Tín hiệu đồng thời xuất ra cổng RJ11 4 chân ở mặt sau thiết bị, dùng để kết nối với hệ thống giám sát từ xa</a:t>
            </a:r>
          </a:p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+ Tín hiệu từ cổng RJ11 có dạng điện áp, trong 2 tr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ờng hợp NG và OK (không đeo/đeo vòng xả tĩnh điện), đã đo bằng đồng hồ vạn năng</a:t>
            </a:r>
            <a:b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Tín hiệu điện áp từ cổng RJ11 không bị suy hao khi truyền qua quãng đ</a:t>
            </a:r>
            <a:r>
              <a:rPr lang="vi-VN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ờng dài (~15m dây cáp), đã kiểm tra bằng đồng hồ vạn năng</a:t>
            </a:r>
          </a:p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05EEE-4F98-4657-AA07-7DBA5E84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661" y="1219709"/>
            <a:ext cx="5915851" cy="552527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F2FCD3-52ED-4C6E-A9C0-299011450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629868"/>
              </p:ext>
            </p:extLst>
          </p:nvPr>
        </p:nvGraphicFramePr>
        <p:xfrm>
          <a:off x="214487" y="4303628"/>
          <a:ext cx="58471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058">
                  <a:extLst>
                    <a:ext uri="{9D8B030D-6E8A-4147-A177-3AD203B41FA5}">
                      <a16:colId xmlns:a16="http://schemas.microsoft.com/office/drawing/2014/main" val="3433933051"/>
                    </a:ext>
                  </a:extLst>
                </a:gridCol>
                <a:gridCol w="1949058">
                  <a:extLst>
                    <a:ext uri="{9D8B030D-6E8A-4147-A177-3AD203B41FA5}">
                      <a16:colId xmlns:a16="http://schemas.microsoft.com/office/drawing/2014/main" val="2063269211"/>
                    </a:ext>
                  </a:extLst>
                </a:gridCol>
                <a:gridCol w="1949058">
                  <a:extLst>
                    <a:ext uri="{9D8B030D-6E8A-4147-A177-3AD203B41FA5}">
                      <a16:colId xmlns:a16="http://schemas.microsoft.com/office/drawing/2014/main" val="2263375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Chân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Không đeo vòng xả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Đeo vòng xả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3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Điện áp trôi nổi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Điện áp trôi nổi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56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-6.0V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+4.25V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Điện áp trôi nổi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-5.27V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82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-6.0V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-5.97V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3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63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D808B1-87FA-4C14-80F5-5F9AC1199232}"/>
              </a:ext>
            </a:extLst>
          </p:cNvPr>
          <p:cNvSpPr txBox="1">
            <a:spLocks/>
          </p:cNvSpPr>
          <p:nvPr/>
        </p:nvSpPr>
        <p:spPr>
          <a:xfrm>
            <a:off x="-1" y="976007"/>
            <a:ext cx="3018919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kế tổng quát hệ thống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A776CEE-4F02-4094-934B-82E473440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838994"/>
            <a:ext cx="12192000" cy="46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D808B1-87FA-4C14-80F5-5F9AC1199232}"/>
              </a:ext>
            </a:extLst>
          </p:cNvPr>
          <p:cNvSpPr txBox="1">
            <a:spLocks/>
          </p:cNvSpPr>
          <p:nvPr/>
        </p:nvSpPr>
        <p:spPr>
          <a:xfrm>
            <a:off x="-1" y="976007"/>
            <a:ext cx="8195734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chức năng của web dashboard dùng theo dõi toàn bộ hệ thống wrist strap</a:t>
            </a:r>
            <a:endParaRPr lang="en-US" sz="1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D443BF-5CD9-42FB-8E91-614BF3EA3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9736" y="1838994"/>
            <a:ext cx="87725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D808B1-87FA-4C14-80F5-5F9AC1199232}"/>
              </a:ext>
            </a:extLst>
          </p:cNvPr>
          <p:cNvSpPr txBox="1">
            <a:spLocks/>
          </p:cNvSpPr>
          <p:nvPr/>
        </p:nvSpPr>
        <p:spPr>
          <a:xfrm>
            <a:off x="0" y="976007"/>
            <a:ext cx="2033230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ESP32 và INA219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0A6F7-7799-4316-B6FF-7370FEB35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128" y="1508106"/>
            <a:ext cx="3144201" cy="165233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51B5214-B76E-4898-9B24-E0E644369E5A}"/>
              </a:ext>
            </a:extLst>
          </p:cNvPr>
          <p:cNvSpPr txBox="1">
            <a:spLocks/>
          </p:cNvSpPr>
          <p:nvPr/>
        </p:nvSpPr>
        <p:spPr>
          <a:xfrm>
            <a:off x="0" y="3303250"/>
            <a:ext cx="5350933" cy="2913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ESP32 WROOM 38 chân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Tóm tắt: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ESP32 WROOM 38 chân là module vi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điều khiển 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32-bit tích hợp Wi-Fi và Bluetooth, được thiết kế cho các ứng dụng IoT và nhúng.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Cấu hình nổi bật: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Dual-core 32-bit: Xử lý đến 240MHz.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38 chân GPIO: Hỗ trợ các giao thức I²C, SPI, UART, ADC, DAC.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Bộ nhớ Flash: Từ 4MB đến 8MB.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Chế độ tiết kiệm năng lượng: Hỗ trợ deep sleep giúp tối ưu hóa điện năng.</a:t>
            </a:r>
            <a:endParaRPr lang="en-US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Learn INA219 Current, Voltage &amp; Power Sensor Modules with Arduino - NN  Digital | Learn Arduino, ESP8266 / NodeMCU, STM32, Raspberry Pi,  Microcontroller and Other Information Technology">
            <a:extLst>
              <a:ext uri="{FF2B5EF4-FFF2-40B4-BE49-F238E27FC236}">
                <a16:creationId xmlns:a16="http://schemas.microsoft.com/office/drawing/2014/main" id="{567664BA-E6D1-4B81-A7C4-72DB07E9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54" y="1501744"/>
            <a:ext cx="2212622" cy="180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C8D089C5-2F23-4993-AF15-D2844813D4CA}"/>
              </a:ext>
            </a:extLst>
          </p:cNvPr>
          <p:cNvSpPr txBox="1">
            <a:spLocks/>
          </p:cNvSpPr>
          <p:nvPr/>
        </p:nvSpPr>
        <p:spPr>
          <a:xfrm>
            <a:off x="6660445" y="3303250"/>
            <a:ext cx="5244840" cy="237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 INA219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à mô-đun đo dòng điện và điện áp (current/voltage sensor) sử dụng cảm biến shunt nội bộ và giao tiếp I²C.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Nó có thể đo dòng điện ở mức high-side (phía nguồn), theo dõi hiệu điện thế bus lên tới 26V, phù hợp cho nhiều ứng dụng cấp nguồn khác nhau.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Phạm vi điện áp có thể đo: -0.3V đến +26V</a:t>
            </a: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1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CDFE2-02EE-4D6C-83ED-B3E689C4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55" y="113020"/>
            <a:ext cx="1881074" cy="268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D12834-4796-431A-83AD-65B061CDA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8918" y="113020"/>
            <a:ext cx="6154163" cy="374187"/>
          </a:xfrm>
        </p:spPr>
        <p:txBody>
          <a:bodyPr>
            <a:noAutofit/>
          </a:bodyPr>
          <a:lstStyle/>
          <a:p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cáo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hệ thống giám sát ổ xả tĩnh điện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D808B1-87FA-4C14-80F5-5F9AC1199232}"/>
              </a:ext>
            </a:extLst>
          </p:cNvPr>
          <p:cNvSpPr txBox="1">
            <a:spLocks/>
          </p:cNvSpPr>
          <p:nvPr/>
        </p:nvSpPr>
        <p:spPr>
          <a:xfrm>
            <a:off x="-1" y="976007"/>
            <a:ext cx="3691467" cy="374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ESP32 Pinout (phiên bản 36 chân)</a:t>
            </a:r>
          </a:p>
        </p:txBody>
      </p:sp>
      <p:pic>
        <p:nvPicPr>
          <p:cNvPr id="2050" name="Picture 2" descr="ESP32 DEVKIT V1 DOIT board with 36 pins Pinout">
            <a:extLst>
              <a:ext uri="{FF2B5EF4-FFF2-40B4-BE49-F238E27FC236}">
                <a16:creationId xmlns:a16="http://schemas.microsoft.com/office/drawing/2014/main" id="{E639F6AD-62FB-44E4-BBA5-96C02183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94" y="1350194"/>
            <a:ext cx="7520612" cy="53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5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1548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DUY TAN</dc:creator>
  <cp:lastModifiedBy>NGUYEN THANH DUY TAN</cp:lastModifiedBy>
  <cp:revision>171</cp:revision>
  <dcterms:created xsi:type="dcterms:W3CDTF">2025-02-05T06:34:50Z</dcterms:created>
  <dcterms:modified xsi:type="dcterms:W3CDTF">2025-02-26T08:56:07Z</dcterms:modified>
</cp:coreProperties>
</file>